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 контроле за информационно-коммуникационными технологиями в школах" id="{D14252F1-0FD6-4226-B641-70D698265149}">
          <p14:sldIdLst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30" autoAdjust="0"/>
  </p:normalViewPr>
  <p:slideViewPr>
    <p:cSldViewPr snapToGrid="0">
      <p:cViewPr varScale="1">
        <p:scale>
          <a:sx n="86" d="100"/>
          <a:sy n="86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96DC4-D593-4C13-9C93-9809F85A60CB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60019-B025-44B9-8100-8B29670DB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535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Федеральном законе «Об образовании в Российской Федерации» и Федеральных государственных образовательных стандартах.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60019-B025-44B9-8100-8B29670DBA0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28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2019 года в Российской Федерации реализуется Федеральный проект «Цифровая образовательная среда».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 рамках проекта ведется работа по оснащению образовательных организаций современным оборудованием и развитию цифровых сервисов для образовательной деятельности.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2023 году на Всероссийском совещании для специалистов по гигиене детей и подростков, которое состоялось 29 марта 2023г., для Федеральной службы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Роспотребнадзора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обозначена задача в реализации этого проекта - обеспечить контроль за соблюдением санитарно-эпидемиологических требований к использованию электронных средств обучения, в том числе при проведении занятий в дистанционном режиме.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60019-B025-44B9-8100-8B29670DBA0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83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Электронные средства обучения, - это интерактивные доски, сенсорные экраны, информационные панели и иные средства отображения информации, а также компьютеры, ноутбуки, планшеты, моноблоки, иные электронные средства обучения, которые используются в соответствии с инструкцией по эксплуатации и (или) техническим паспортом.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60019-B025-44B9-8100-8B29670DBA0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380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настоящее время у нас есть 2 нормативных документа, которые регламентируют организацию образовательного процесса при использовании электронных средств обучения. Это наши основные санитарные правила по детству СП 3648, и гигиенические нормативы СанПиН 3685.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указанных документах требования к ЭСО можно разделить на 2 группы: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группа - это технические характеристики электронных средств обучения и организация рабочего места с ЭСО.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группа – время использования электронных средства обучения и профилактика переутомления при работе с ними.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мы должны обеспечить контроль за соблюдением указанных санитарно-эпидемиологических требований к использованию электронных средств обучения в ходе наших плановых проверок и обязательных профилактических визитов.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60019-B025-44B9-8100-8B29670DBA0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929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 технических характеристик есть общие для всех электронных средств обучения – это их использование в соответствии с инструкцией или паспортом, наличие документа об оценке (подтверждении) соответствия.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И есть отдельные требования, например, по диагонали, шрифтовому оформлению. На слайде вы видите технические характеристики ЭСО, нормируемые санитарными правилами, по виду электронных средств обучения.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60019-B025-44B9-8100-8B29670DBA0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831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на данном слайде указаны требования по организации рабочего места с  ЭСО, которые также нормируются нашими санитарными правилами.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 них также есть общие для всех рабочих мест с электронными средствами обучения, и есть конкретные требования при организации рабочих мест с использованием интерактивных досок, персональных компьютеров, ноутбуков, планшетов,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ридеров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60019-B025-44B9-8100-8B29670DBA0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9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40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0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37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71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82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78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17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87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81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590A-A83F-41C6-9EA0-C1493BA8EBA9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49C93-FFEB-4732-92CC-56D61148A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14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5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5288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7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-112294" y="0"/>
            <a:ext cx="12304294" cy="68580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92311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6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500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" y="-1"/>
            <a:ext cx="242702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786457"/>
              </p:ext>
            </p:extLst>
          </p:nvPr>
        </p:nvGraphicFramePr>
        <p:xfrm>
          <a:off x="0" y="0"/>
          <a:ext cx="12192000" cy="692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Слайд" r:id="rId4" imgW="6094506" imgH="3427643" progId="PowerPoint.Slide.12">
                  <p:embed/>
                </p:oleObj>
              </mc:Choice>
              <mc:Fallback>
                <p:oleObj name="Слайд" r:id="rId4" imgW="6094506" imgH="342764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69208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441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" y="-1"/>
            <a:ext cx="242702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230505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Слайд" r:id="rId4" imgW="6094506" imgH="3427643" progId="PowerPoint.Slide.12">
                  <p:embed/>
                </p:oleObj>
              </mc:Choice>
              <mc:Fallback>
                <p:oleObj name="Слайд" r:id="rId4" imgW="6094506" imgH="342764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09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" y="-1"/>
            <a:ext cx="242702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" y="-1"/>
            <a:ext cx="242702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672291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Слайд" r:id="rId4" imgW="6094506" imgH="3427643" progId="PowerPoint.Slide.12">
                  <p:embed/>
                </p:oleObj>
              </mc:Choice>
              <mc:Fallback>
                <p:oleObj name="Слайд" r:id="rId4" imgW="6094506" imgH="342764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12192000" cy="685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722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311</Words>
  <Application>Microsoft Office PowerPoint</Application>
  <PresentationFormat>Широкоэкранный</PresentationFormat>
  <Paragraphs>20</Paragraphs>
  <Slides>6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Слайд Microsoft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111</cp:lastModifiedBy>
  <cp:revision>1</cp:revision>
  <dcterms:created xsi:type="dcterms:W3CDTF">2024-10-13T09:50:26Z</dcterms:created>
  <dcterms:modified xsi:type="dcterms:W3CDTF">2024-10-13T10:02:55Z</dcterms:modified>
</cp:coreProperties>
</file>